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sldIdLst>
    <p:sldId id="1370" r:id="rId2"/>
    <p:sldId id="1402" r:id="rId3"/>
    <p:sldId id="1403" r:id="rId4"/>
    <p:sldId id="1404" r:id="rId5"/>
    <p:sldId id="1430" r:id="rId6"/>
    <p:sldId id="1401" r:id="rId7"/>
    <p:sldId id="1373" r:id="rId8"/>
    <p:sldId id="1374" r:id="rId9"/>
    <p:sldId id="1375" r:id="rId10"/>
    <p:sldId id="1395" r:id="rId11"/>
    <p:sldId id="1407" r:id="rId12"/>
    <p:sldId id="1408" r:id="rId13"/>
    <p:sldId id="1409" r:id="rId14"/>
    <p:sldId id="1411" r:id="rId15"/>
    <p:sldId id="1412" r:id="rId16"/>
    <p:sldId id="1413" r:id="rId17"/>
    <p:sldId id="1417" r:id="rId18"/>
    <p:sldId id="1418" r:id="rId19"/>
    <p:sldId id="1419" r:id="rId20"/>
    <p:sldId id="1420" r:id="rId21"/>
    <p:sldId id="1422" r:id="rId22"/>
    <p:sldId id="1425" r:id="rId23"/>
    <p:sldId id="1426" r:id="rId24"/>
    <p:sldId id="1427" r:id="rId25"/>
    <p:sldId id="1428" r:id="rId26"/>
    <p:sldId id="1432" r:id="rId27"/>
    <p:sldId id="1433" r:id="rId28"/>
    <p:sldId id="1436" r:id="rId29"/>
    <p:sldId id="1434" r:id="rId30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32-bit x86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0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UMBC, Dr. Katherine Gibson, and RJ Joyce 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Stack Overflow Demo &amp; Shellcode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Shellcode: Line by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XOR EAX, EAX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/>
              <a:t>Want to put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 </a:t>
            </a:r>
            <a:r>
              <a:rPr lang="en-US" dirty="0"/>
              <a:t>terminator into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EAX </a:t>
            </a:r>
            <a:r>
              <a:rPr lang="en-US" dirty="0"/>
              <a:t>so we can use it later</a:t>
            </a:r>
          </a:p>
          <a:p>
            <a:endParaRPr lang="en-US" dirty="0"/>
          </a:p>
          <a:p>
            <a:r>
              <a:rPr lang="en-US" dirty="0"/>
              <a:t>Can’t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MOV EAX, 0</a:t>
            </a:r>
            <a:r>
              <a:rPr lang="en-US" dirty="0"/>
              <a:t>, because the opcode contains NULL bytes</a:t>
            </a:r>
          </a:p>
          <a:p>
            <a:endParaRPr lang="en-US" dirty="0"/>
          </a:p>
          <a:p>
            <a:r>
              <a:rPr lang="en-US" dirty="0"/>
              <a:t>Workaround: anything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 err="1"/>
              <a:t>ed</a:t>
            </a:r>
            <a:r>
              <a:rPr lang="en-US" dirty="0"/>
              <a:t> with itself is 0</a:t>
            </a:r>
          </a:p>
          <a:p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 EAX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 smtClean="0"/>
              <a:t>Need to add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pointer to the stack</a:t>
            </a:r>
          </a:p>
          <a:p>
            <a:pPr lvl="1"/>
            <a:r>
              <a:rPr lang="en-US" dirty="0" smtClean="0"/>
              <a:t>We’ll want it here later</a:t>
            </a:r>
            <a:endParaRPr lang="en-US" dirty="0"/>
          </a:p>
          <a:p>
            <a:endParaRPr lang="en-US" dirty="0" smtClean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ESP,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2800" b="1" dirty="0">
              <a:latin typeface="Arial (body)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[ESP],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F0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 0x2F2F7368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/>
              <a:t>Pushing the second half of the string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dirty="0"/>
              <a:t>” onto the stack</a:t>
            </a:r>
          </a:p>
          <a:p>
            <a:endParaRPr lang="en-US" dirty="0" smtClean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0x2F2F7368</a:t>
            </a:r>
            <a:r>
              <a:rPr lang="en-US" sz="3200" dirty="0"/>
              <a:t> is ASCII for </a:t>
            </a:r>
            <a:r>
              <a:rPr lang="en-US" sz="3200" dirty="0" smtClean="0"/>
              <a:t>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3200" dirty="0" smtClean="0"/>
              <a:t>”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F0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EC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18160"/>
              </p:ext>
            </p:extLst>
          </p:nvPr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9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6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 0x2F62696E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/>
              <a:t>Pushing the </a:t>
            </a:r>
            <a:r>
              <a:rPr lang="en-US" dirty="0" smtClean="0"/>
              <a:t>first half </a:t>
            </a:r>
            <a:r>
              <a:rPr lang="en-US" dirty="0"/>
              <a:t>of the string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dirty="0"/>
              <a:t>” onto the stack</a:t>
            </a:r>
          </a:p>
          <a:p>
            <a:endParaRPr lang="en-US" dirty="0" smtClean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0x2F2F7368</a:t>
            </a:r>
            <a:r>
              <a:rPr lang="en-US" sz="3200" dirty="0"/>
              <a:t> is ASCII for </a:t>
            </a:r>
            <a:r>
              <a:rPr lang="en-US" sz="3200" dirty="0" smtClean="0"/>
              <a:t>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sz="3200" dirty="0" smtClean="0"/>
              <a:t>”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0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9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</a:t>
            </a:r>
            <a:r>
              <a:rPr lang="en-US" dirty="0"/>
              <a:t>: Executing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/bin//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we’ve built the 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on the stack, we need to find a way to execute it</a:t>
            </a:r>
          </a:p>
          <a:p>
            <a:endParaRPr lang="en-US" dirty="0"/>
          </a:p>
          <a:p>
            <a:r>
              <a:rPr lang="en-US" dirty="0"/>
              <a:t>Going to use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system call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[]); </a:t>
            </a:r>
          </a:p>
          <a:p>
            <a:endParaRPr lang="en-US" dirty="0"/>
          </a:p>
          <a:p>
            <a:r>
              <a:rPr lang="en-US" dirty="0"/>
              <a:t>We will be putting </a:t>
            </a:r>
            <a:r>
              <a:rPr lang="en-US" dirty="0" smtClean="0"/>
              <a:t>each argument into a separate register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74067" y="3208477"/>
            <a:ext cx="793445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EBX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565871" y="3495040"/>
            <a:ext cx="1503947" cy="125582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074067" y="3819347"/>
            <a:ext cx="793445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ECX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08307" y="4038823"/>
            <a:ext cx="1461511" cy="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9074067" y="4430217"/>
            <a:ext cx="793445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EDX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565871" y="4457025"/>
            <a:ext cx="1503947" cy="125582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2127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(Unimportant) Side Note: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endParaRPr lang="en-US" b="1" dirty="0" smtClean="0">
              <a:solidFill>
                <a:srgbClr val="D828B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	and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endParaRPr lang="en-US" b="1" dirty="0" smtClean="0">
              <a:solidFill>
                <a:srgbClr val="D828B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first is a pointer to a constant character</a:t>
            </a:r>
          </a:p>
          <a:p>
            <a:pPr lvl="1"/>
            <a:r>
              <a:rPr lang="en-US" dirty="0" smtClean="0"/>
              <a:t>Cannot change the value, but can make it point elsewhere</a:t>
            </a:r>
          </a:p>
          <a:p>
            <a:r>
              <a:rPr lang="en-US" dirty="0" smtClean="0"/>
              <a:t>The second is a constant pointer to a non-constant character</a:t>
            </a:r>
          </a:p>
          <a:p>
            <a:pPr lvl="1"/>
            <a:r>
              <a:rPr lang="en-US" dirty="0" smtClean="0"/>
              <a:t>Cannot change where it points to, but can change the value there</a:t>
            </a:r>
          </a:p>
          <a:p>
            <a:r>
              <a:rPr lang="en-US" i="1" dirty="0" smtClean="0"/>
              <a:t>(Don’t worry about it, it doesn’t matter)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8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arguments: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string that contains the name of the “file”</a:t>
            </a:r>
          </a:p>
          <a:p>
            <a:pPr lvl="1"/>
            <a:r>
              <a:rPr lang="en-US" dirty="0" smtClean="0"/>
              <a:t>(Really a pointer to a character array, but same difference)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our purposes, the “file” is the command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/bin//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EBX </a:t>
            </a:r>
            <a:r>
              <a:rPr lang="en-US" dirty="0" smtClean="0"/>
              <a:t>to point to the string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Already built on the stack earlier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arguments: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</a:t>
            </a:r>
            <a:r>
              <a:rPr lang="en-US" dirty="0" smtClean="0"/>
              <a:t>string (char*) arguments used by the program being executed</a:t>
            </a:r>
          </a:p>
          <a:p>
            <a:pPr lvl="1"/>
            <a:r>
              <a:rPr lang="en-US" dirty="0" smtClean="0"/>
              <a:t>Last element of the array must be a </a:t>
            </a:r>
            <a:r>
              <a:rPr lang="en-US" dirty="0"/>
              <a:t>NULL </a:t>
            </a:r>
            <a:r>
              <a:rPr lang="en-US" dirty="0" smtClean="0"/>
              <a:t>pointer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smtClean="0"/>
              <a:t>element of the array should be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name of the program being executed</a:t>
            </a:r>
          </a:p>
          <a:p>
            <a:endParaRPr lang="en-US" dirty="0" smtClean="0"/>
          </a:p>
          <a:p>
            <a:r>
              <a:rPr lang="en-US" dirty="0" smtClean="0"/>
              <a:t>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ECX </a:t>
            </a:r>
            <a:r>
              <a:rPr lang="en-US" dirty="0" smtClean="0"/>
              <a:t>to point to an array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["/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bin//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NULL] </a:t>
            </a:r>
          </a:p>
          <a:p>
            <a:pPr lvl="1"/>
            <a:r>
              <a:rPr lang="en-US" dirty="0" smtClean="0"/>
              <a:t>How handy, we’ve already built the pieces of this on the stack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arguments: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</a:t>
            </a:r>
            <a:r>
              <a:rPr lang="en-US" dirty="0" smtClean="0"/>
              <a:t>string (char*) arguments</a:t>
            </a:r>
          </a:p>
          <a:p>
            <a:pPr lvl="1"/>
            <a:r>
              <a:rPr lang="en-US" sz="2800" dirty="0" smtClean="0"/>
              <a:t>Contains </a:t>
            </a:r>
            <a:r>
              <a:rPr lang="en-US" sz="2800" dirty="0"/>
              <a:t>any necessary environment info for the </a:t>
            </a:r>
            <a:r>
              <a:rPr lang="en-US" sz="2800" dirty="0" smtClean="0"/>
              <a:t>program</a:t>
            </a:r>
          </a:p>
          <a:p>
            <a:pPr lvl="1"/>
            <a:r>
              <a:rPr lang="en-US" sz="2800" dirty="0"/>
              <a:t>Last element of the array must be a NULL pointer</a:t>
            </a:r>
          </a:p>
          <a:p>
            <a:endParaRPr lang="en-US" dirty="0"/>
          </a:p>
          <a:p>
            <a:r>
              <a:rPr lang="en-US" dirty="0" smtClean="0"/>
              <a:t>There is no environment information for this program</a:t>
            </a:r>
          </a:p>
          <a:p>
            <a:pPr lvl="1"/>
            <a:r>
              <a:rPr lang="en-US" dirty="0" smtClean="0"/>
              <a:t>Just need to build an array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[NULL] </a:t>
            </a:r>
            <a:r>
              <a:rPr lang="en-US" dirty="0" smtClean="0"/>
              <a:t>on the stack</a:t>
            </a:r>
          </a:p>
          <a:p>
            <a:endParaRPr lang="en-US" dirty="0"/>
          </a:p>
          <a:p>
            <a:r>
              <a:rPr lang="en-US" dirty="0" smtClean="0"/>
              <a:t>Once done, store </a:t>
            </a:r>
            <a:r>
              <a:rPr lang="en-US" dirty="0"/>
              <a:t>a pointer to it 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EDX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review</a:t>
            </a:r>
          </a:p>
          <a:p>
            <a:endParaRPr lang="en-US" dirty="0"/>
          </a:p>
          <a:p>
            <a:r>
              <a:rPr lang="en-US" dirty="0" err="1"/>
              <a:t>Cdecl</a:t>
            </a:r>
            <a:r>
              <a:rPr lang="en-US" dirty="0"/>
              <a:t> calling convention</a:t>
            </a:r>
          </a:p>
          <a:p>
            <a:endParaRPr lang="en-US" dirty="0"/>
          </a:p>
          <a:p>
            <a:r>
              <a:rPr lang="en-US" dirty="0"/>
              <a:t>In-depth explanation of stack buffer overflow exploits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84558"/>
              </p:ext>
            </p:extLst>
          </p:nvPr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Left the Stack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90147"/>
              </p:ext>
            </p:extLst>
          </p:nvPr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EBX, ESP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ESP </a:t>
            </a:r>
            <a:r>
              <a:rPr lang="en-US" dirty="0"/>
              <a:t>is already pointing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string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Because we set it up that way</a:t>
            </a:r>
          </a:p>
          <a:p>
            <a:endParaRPr lang="en-US" dirty="0" smtClean="0"/>
          </a:p>
          <a:p>
            <a:r>
              <a:rPr lang="en-US" dirty="0" smtClean="0"/>
              <a:t>Make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EBX </a:t>
            </a:r>
            <a:r>
              <a:rPr lang="en-US" dirty="0" smtClean="0"/>
              <a:t>point to it as well</a:t>
            </a:r>
            <a:endParaRPr lang="en-US" dirty="0"/>
          </a:p>
          <a:p>
            <a:pPr lvl="1"/>
            <a:r>
              <a:rPr lang="en-US" dirty="0" smtClean="0"/>
              <a:t>(That </a:t>
            </a:r>
            <a:r>
              <a:rPr lang="en-US" dirty="0"/>
              <a:t>was </a:t>
            </a:r>
            <a:r>
              <a:rPr lang="en-US" dirty="0" smtClean="0"/>
              <a:t>easy)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Arc 27"/>
          <p:cNvSpPr/>
          <p:nvPr/>
        </p:nvSpPr>
        <p:spPr>
          <a:xfrm rot="2577459" flipH="1">
            <a:off x="10283936" y="1216136"/>
            <a:ext cx="1828800" cy="1828800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B050">
                <a:alpha val="6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7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/>
              <a:t>We have to build the array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NULL]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in </a:t>
            </a:r>
            <a:r>
              <a:rPr lang="en-US" dirty="0"/>
              <a:t>reverse order on the stack</a:t>
            </a:r>
          </a:p>
          <a:p>
            <a:pPr lvl="1"/>
            <a:r>
              <a:rPr lang="en-US" dirty="0"/>
              <a:t>Because it grows down, but is read up</a:t>
            </a:r>
          </a:p>
          <a:p>
            <a:endParaRPr lang="en-US" dirty="0"/>
          </a:p>
          <a:p>
            <a:r>
              <a:rPr lang="en-US" dirty="0"/>
              <a:t>Pushing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 </a:t>
            </a:r>
            <a:r>
              <a:rPr lang="en-US" dirty="0"/>
              <a:t>terminator first</a:t>
            </a:r>
          </a:p>
          <a:p>
            <a:endParaRPr lang="en-US" dirty="0"/>
          </a:p>
          <a:p>
            <a:r>
              <a:rPr lang="en-US" dirty="0"/>
              <a:t>We already have one 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EAX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E4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8E9A59C-A65A-402C-BA3B-5B93DD90B1AD}"/>
              </a:ext>
            </a:extLst>
          </p:cNvPr>
          <p:cNvSpPr/>
          <p:nvPr/>
        </p:nvSpPr>
        <p:spPr bwMode="auto">
          <a:xfrm>
            <a:off x="8458200" y="49530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2AD4BC3-D910-4F2E-8D1D-8E27BCB56E8C}"/>
              </a:ext>
            </a:extLst>
          </p:cNvPr>
          <p:cNvSpPr txBox="1"/>
          <p:nvPr/>
        </p:nvSpPr>
        <p:spPr>
          <a:xfrm>
            <a:off x="7350204" y="528438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2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 smtClean="0"/>
              <a:t>We have to build the array 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NULL]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in reverse order on the stack</a:t>
            </a:r>
          </a:p>
          <a:p>
            <a:pPr lvl="1"/>
            <a:r>
              <a:rPr lang="en-US" dirty="0" smtClean="0"/>
              <a:t>Because it grows down, but is read up</a:t>
            </a:r>
          </a:p>
          <a:p>
            <a:endParaRPr lang="en-US" dirty="0" smtClean="0"/>
          </a:p>
          <a:p>
            <a:r>
              <a:rPr lang="en-US" sz="2800" dirty="0" smtClean="0"/>
              <a:t>Next push </a:t>
            </a:r>
            <a:r>
              <a:rPr lang="en-US" sz="2800" dirty="0"/>
              <a:t>a pointer to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bin//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800" dirty="0"/>
              <a:t>” onto the </a:t>
            </a:r>
            <a:r>
              <a:rPr lang="en-US" sz="2800" dirty="0" smtClean="0"/>
              <a:t>stack</a:t>
            </a:r>
          </a:p>
          <a:p>
            <a:endParaRPr lang="en-US" dirty="0" smtClean="0"/>
          </a:p>
          <a:p>
            <a:r>
              <a:rPr lang="en-US" dirty="0" smtClean="0"/>
              <a:t>We already have one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EBX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 00 2A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8E9A59C-A65A-402C-BA3B-5B93DD90B1AD}"/>
              </a:ext>
            </a:extLst>
          </p:cNvPr>
          <p:cNvSpPr/>
          <p:nvPr/>
        </p:nvSpPr>
        <p:spPr bwMode="auto">
          <a:xfrm>
            <a:off x="8458200" y="49530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2AD4BC3-D910-4F2E-8D1D-8E27BCB56E8C}"/>
              </a:ext>
            </a:extLst>
          </p:cNvPr>
          <p:cNvSpPr txBox="1"/>
          <p:nvPr/>
        </p:nvSpPr>
        <p:spPr>
          <a:xfrm>
            <a:off x="7350204" y="528438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347AF94-6118-461E-8A9C-05500A354C04}"/>
              </a:ext>
            </a:extLst>
          </p:cNvPr>
          <p:cNvSpPr/>
          <p:nvPr/>
        </p:nvSpPr>
        <p:spPr bwMode="auto">
          <a:xfrm>
            <a:off x="8462126" y="54864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00 00 2A E8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673BE2F-F624-46AF-B7A5-E32584A6D72C}"/>
              </a:ext>
            </a:extLst>
          </p:cNvPr>
          <p:cNvSpPr txBox="1"/>
          <p:nvPr/>
        </p:nvSpPr>
        <p:spPr>
          <a:xfrm>
            <a:off x="7350204" y="580042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8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32" grpId="0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ECX, ESP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 smtClean="0"/>
              <a:t>Array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NULL] </a:t>
            </a:r>
            <a:r>
              <a:rPr lang="en-US" dirty="0" smtClean="0"/>
              <a:t>is built on the stack</a:t>
            </a:r>
          </a:p>
          <a:p>
            <a:endParaRPr lang="en-US" dirty="0" smtClean="0"/>
          </a:p>
          <a:p>
            <a:r>
              <a:rPr lang="en-US" dirty="0" smtClean="0"/>
              <a:t>Now need to make </a:t>
            </a:r>
            <a:br>
              <a:rPr lang="en-US" dirty="0" smtClean="0"/>
            </a:br>
            <a:r>
              <a:rPr lang="en-US" dirty="0" smtClean="0"/>
              <a:t>register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ECX </a:t>
            </a:r>
            <a:r>
              <a:rPr lang="en-US" dirty="0" smtClean="0"/>
              <a:t>point to it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dirty="0" smtClean="0"/>
              <a:t> is already pointing to it</a:t>
            </a:r>
          </a:p>
          <a:p>
            <a:pPr lvl="1"/>
            <a:r>
              <a:rPr lang="en-US" dirty="0" smtClean="0"/>
              <a:t>Make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ECX </a:t>
            </a:r>
            <a:r>
              <a:rPr lang="en-US" dirty="0" smtClean="0"/>
              <a:t>point to it as well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8E9A59C-A65A-402C-BA3B-5B93DD90B1AD}"/>
              </a:ext>
            </a:extLst>
          </p:cNvPr>
          <p:cNvSpPr/>
          <p:nvPr/>
        </p:nvSpPr>
        <p:spPr bwMode="auto">
          <a:xfrm>
            <a:off x="8458200" y="49530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AD4BC3-D910-4F2E-8D1D-8E27BCB56E8C}"/>
              </a:ext>
            </a:extLst>
          </p:cNvPr>
          <p:cNvSpPr txBox="1"/>
          <p:nvPr/>
        </p:nvSpPr>
        <p:spPr>
          <a:xfrm>
            <a:off x="7350204" y="528438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47AF94-6118-461E-8A9C-05500A354C04}"/>
              </a:ext>
            </a:extLst>
          </p:cNvPr>
          <p:cNvSpPr/>
          <p:nvPr/>
        </p:nvSpPr>
        <p:spPr bwMode="auto">
          <a:xfrm>
            <a:off x="8462126" y="54864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2A E8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73BE2F-F624-46AF-B7A5-E32584A6D72C}"/>
              </a:ext>
            </a:extLst>
          </p:cNvPr>
          <p:cNvSpPr txBox="1"/>
          <p:nvPr/>
        </p:nvSpPr>
        <p:spPr>
          <a:xfrm>
            <a:off x="7350204" y="580042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Arc 27"/>
          <p:cNvSpPr/>
          <p:nvPr/>
        </p:nvSpPr>
        <p:spPr>
          <a:xfrm rot="2577459" flipH="1">
            <a:off x="10653342" y="1728760"/>
            <a:ext cx="1403970" cy="1403970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B050">
                <a:alpha val="6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2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 smtClean="0"/>
              <a:t>Need to make register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point to an array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[NULL]</a:t>
            </a:r>
          </a:p>
          <a:p>
            <a:pPr lvl="1"/>
            <a:r>
              <a:rPr lang="en-US" dirty="0" smtClean="0"/>
              <a:t>Can’t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MOV EDX, 0</a:t>
            </a:r>
          </a:p>
          <a:p>
            <a:pPr lvl="1"/>
            <a:r>
              <a:rPr lang="en-US" u="sng" dirty="0" smtClean="0"/>
              <a:t>Could</a:t>
            </a:r>
            <a:r>
              <a:rPr lang="en-US" dirty="0" smtClean="0"/>
              <a:t>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MOV EDX, 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Opcode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CDQ </a:t>
            </a:r>
            <a:r>
              <a:rPr lang="en-US" dirty="0" smtClean="0"/>
              <a:t>is smaller</a:t>
            </a:r>
          </a:p>
          <a:p>
            <a:pPr lvl="1"/>
            <a:r>
              <a:rPr lang="en-US" dirty="0" smtClean="0"/>
              <a:t>Happens to make the shellcode align with word size (multiples of four)</a:t>
            </a:r>
          </a:p>
          <a:p>
            <a:pPr lvl="1"/>
            <a:r>
              <a:rPr lang="en-US" sz="2800" dirty="0"/>
              <a:t>Extends sign bit of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EAX </a:t>
            </a:r>
            <a:r>
              <a:rPr lang="en-US" sz="2800" dirty="0"/>
              <a:t>into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EDX</a:t>
            </a:r>
            <a:r>
              <a:rPr lang="en-US" sz="2800" dirty="0"/>
              <a:t>, which zeroes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EDX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8E9A59C-A65A-402C-BA3B-5B93DD90B1AD}"/>
              </a:ext>
            </a:extLst>
          </p:cNvPr>
          <p:cNvSpPr/>
          <p:nvPr/>
        </p:nvSpPr>
        <p:spPr bwMode="auto">
          <a:xfrm>
            <a:off x="8458200" y="49530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AD4BC3-D910-4F2E-8D1D-8E27BCB56E8C}"/>
              </a:ext>
            </a:extLst>
          </p:cNvPr>
          <p:cNvSpPr txBox="1"/>
          <p:nvPr/>
        </p:nvSpPr>
        <p:spPr>
          <a:xfrm>
            <a:off x="7350204" y="528438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47AF94-6118-461E-8A9C-05500A354C04}"/>
              </a:ext>
            </a:extLst>
          </p:cNvPr>
          <p:cNvSpPr/>
          <p:nvPr/>
        </p:nvSpPr>
        <p:spPr bwMode="auto">
          <a:xfrm>
            <a:off x="8462126" y="54864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00 00 2A E8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73BE2F-F624-46AF-B7A5-E32584A6D72C}"/>
              </a:ext>
            </a:extLst>
          </p:cNvPr>
          <p:cNvSpPr txBox="1"/>
          <p:nvPr/>
        </p:nvSpPr>
        <p:spPr>
          <a:xfrm>
            <a:off x="7350204" y="580042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249624" y="767079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Arc 26"/>
          <p:cNvSpPr/>
          <p:nvPr/>
        </p:nvSpPr>
        <p:spPr>
          <a:xfrm rot="19022541" flipH="1" flipV="1">
            <a:off x="10283936" y="716862"/>
            <a:ext cx="1828800" cy="1828800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B050">
                <a:alpha val="60000"/>
              </a:srgb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AL,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/>
              <a:t>Moving the code for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system call </a:t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the lowest byte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 </a:t>
            </a:r>
            <a:r>
              <a:rPr lang="en-US" dirty="0" smtClean="0"/>
              <a:t>is the code </a:t>
            </a:r>
            <a:r>
              <a:rPr lang="en-US" i="1" dirty="0" smtClean="0"/>
              <a:t>because it is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 </a:t>
            </a:r>
            <a:r>
              <a:rPr lang="en-US" dirty="0"/>
              <a:t>means lowest byte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EAX </a:t>
            </a:r>
            <a:r>
              <a:rPr lang="en-US" dirty="0" smtClean="0"/>
              <a:t>register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</a:t>
            </a:r>
            <a:r>
              <a:rPr lang="en-US" dirty="0" smtClean="0"/>
              <a:t>means lowest byte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</a:t>
            </a:r>
            <a:r>
              <a:rPr lang="en-US" dirty="0" smtClean="0"/>
              <a:t>means second lowest byte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 smtClean="0"/>
              <a:t>means lowest two bytes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8E9A59C-A65A-402C-BA3B-5B93DD90B1AD}"/>
              </a:ext>
            </a:extLst>
          </p:cNvPr>
          <p:cNvSpPr/>
          <p:nvPr/>
        </p:nvSpPr>
        <p:spPr bwMode="auto">
          <a:xfrm>
            <a:off x="8458200" y="49530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AD4BC3-D910-4F2E-8D1D-8E27BCB56E8C}"/>
              </a:ext>
            </a:extLst>
          </p:cNvPr>
          <p:cNvSpPr txBox="1"/>
          <p:nvPr/>
        </p:nvSpPr>
        <p:spPr>
          <a:xfrm>
            <a:off x="7350204" y="528438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47AF94-6118-461E-8A9C-05500A354C04}"/>
              </a:ext>
            </a:extLst>
          </p:cNvPr>
          <p:cNvSpPr/>
          <p:nvPr/>
        </p:nvSpPr>
        <p:spPr bwMode="auto">
          <a:xfrm>
            <a:off x="8462126" y="54864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00 00 2A E8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73BE2F-F624-46AF-B7A5-E32584A6D72C}"/>
              </a:ext>
            </a:extLst>
          </p:cNvPr>
          <p:cNvSpPr txBox="1"/>
          <p:nvPr/>
        </p:nvSpPr>
        <p:spPr>
          <a:xfrm>
            <a:off x="7350204" y="580042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49624" y="76200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49624" y="762000"/>
            <a:ext cx="22972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00 00 0B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521627"/>
              </p:ext>
            </p:extLst>
          </p:nvPr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2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0X80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6716817" cy="4830763"/>
          </a:xfrm>
        </p:spPr>
        <p:txBody>
          <a:bodyPr/>
          <a:lstStyle/>
          <a:p>
            <a:r>
              <a:rPr lang="en-US" dirty="0"/>
              <a:t>Calling the interrupt </a:t>
            </a:r>
            <a:r>
              <a:rPr lang="en-US" dirty="0" smtClean="0"/>
              <a:t>with the </a:t>
            </a:r>
            <a:br>
              <a:rPr lang="en-US" dirty="0" smtClean="0"/>
            </a:br>
            <a:r>
              <a:rPr lang="en-US" dirty="0" smtClean="0"/>
              <a:t>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0x80 </a:t>
            </a:r>
            <a:r>
              <a:rPr lang="en-US" dirty="0"/>
              <a:t>means </a:t>
            </a:r>
            <a:r>
              <a:rPr lang="en-US" dirty="0" smtClean="0"/>
              <a:t>that we </a:t>
            </a:r>
            <a:br>
              <a:rPr lang="en-US" dirty="0" smtClean="0"/>
            </a:br>
            <a:r>
              <a:rPr lang="en-US" dirty="0" smtClean="0"/>
              <a:t>want </a:t>
            </a:r>
            <a:r>
              <a:rPr lang="en-US" dirty="0"/>
              <a:t>to make a system call</a:t>
            </a:r>
          </a:p>
          <a:p>
            <a:endParaRPr lang="en-US" dirty="0" smtClean="0"/>
          </a:p>
          <a:p>
            <a:r>
              <a:rPr lang="en-US" dirty="0" smtClean="0"/>
              <a:t>Interrupt whatever else was </a:t>
            </a:r>
            <a:br>
              <a:rPr lang="en-US" dirty="0" smtClean="0"/>
            </a:br>
            <a:r>
              <a:rPr lang="en-US" dirty="0" smtClean="0"/>
              <a:t>going on, and acts based on the values we gave the registers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7D1D4F-95A9-42F4-B13F-07A743A4723A}"/>
              </a:ext>
            </a:extLst>
          </p:cNvPr>
          <p:cNvSpPr/>
          <p:nvPr/>
        </p:nvSpPr>
        <p:spPr bwMode="auto">
          <a:xfrm>
            <a:off x="8458200" y="3352800"/>
            <a:ext cx="3117851" cy="5334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DBAFE-ECDD-4CAF-A862-7708BC7D52A9}"/>
              </a:ext>
            </a:extLst>
          </p:cNvPr>
          <p:cNvSpPr txBox="1"/>
          <p:nvPr/>
        </p:nvSpPr>
        <p:spPr>
          <a:xfrm>
            <a:off x="7350204" y="37015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0x2AF0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E7D3EF-007D-41FF-95D3-DBF9D22EF71E}"/>
              </a:ext>
            </a:extLst>
          </p:cNvPr>
          <p:cNvSpPr txBox="1"/>
          <p:nvPr/>
        </p:nvSpPr>
        <p:spPr>
          <a:xfrm>
            <a:off x="7350204" y="423493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622C9-ED1E-4970-836B-E23535435D56}"/>
              </a:ext>
            </a:extLst>
          </p:cNvPr>
          <p:cNvSpPr/>
          <p:nvPr/>
        </p:nvSpPr>
        <p:spPr bwMode="auto">
          <a:xfrm>
            <a:off x="8458200" y="3886200"/>
            <a:ext cx="3117851" cy="5334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813363-2DB9-44B1-BF1C-25290127C712}"/>
              </a:ext>
            </a:extLst>
          </p:cNvPr>
          <p:cNvSpPr/>
          <p:nvPr/>
        </p:nvSpPr>
        <p:spPr bwMode="auto">
          <a:xfrm>
            <a:off x="8458200" y="4419600"/>
            <a:ext cx="3117851" cy="533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“/bin”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007A32-65F9-49AD-8857-DE2A05B59425}"/>
              </a:ext>
            </a:extLst>
          </p:cNvPr>
          <p:cNvSpPr txBox="1"/>
          <p:nvPr/>
        </p:nvSpPr>
        <p:spPr>
          <a:xfrm>
            <a:off x="7350204" y="4773282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8E9A59C-A65A-402C-BA3B-5B93DD90B1AD}"/>
              </a:ext>
            </a:extLst>
          </p:cNvPr>
          <p:cNvSpPr/>
          <p:nvPr/>
        </p:nvSpPr>
        <p:spPr bwMode="auto">
          <a:xfrm>
            <a:off x="8458200" y="49530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00 00 00 00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AD4BC3-D910-4F2E-8D1D-8E27BCB56E8C}"/>
              </a:ext>
            </a:extLst>
          </p:cNvPr>
          <p:cNvSpPr txBox="1"/>
          <p:nvPr/>
        </p:nvSpPr>
        <p:spPr>
          <a:xfrm>
            <a:off x="7350204" y="528438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47AF94-6118-461E-8A9C-05500A354C04}"/>
              </a:ext>
            </a:extLst>
          </p:cNvPr>
          <p:cNvSpPr/>
          <p:nvPr/>
        </p:nvSpPr>
        <p:spPr bwMode="auto">
          <a:xfrm>
            <a:off x="8462126" y="5486400"/>
            <a:ext cx="3117851" cy="533400"/>
          </a:xfrm>
          <a:prstGeom prst="rect">
            <a:avLst/>
          </a:prstGeom>
          <a:solidFill>
            <a:srgbClr val="00B05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00 00 2A E8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73BE2F-F624-46AF-B7A5-E32584A6D72C}"/>
              </a:ext>
            </a:extLst>
          </p:cNvPr>
          <p:cNvSpPr txBox="1"/>
          <p:nvPr/>
        </p:nvSpPr>
        <p:spPr>
          <a:xfrm>
            <a:off x="7350204" y="580042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0X2AE0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889240" y="767079"/>
            <a:ext cx="990600" cy="2329726"/>
            <a:chOff x="1981200" y="4168550"/>
            <a:chExt cx="990600" cy="2329726"/>
          </a:xfrm>
        </p:grpSpPr>
        <p:sp>
          <p:nvSpPr>
            <p:cNvPr id="16" name="TextBox 15"/>
            <p:cNvSpPr txBox="1"/>
            <p:nvPr/>
          </p:nvSpPr>
          <p:spPr>
            <a:xfrm>
              <a:off x="1981200" y="416855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EAX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463556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EBX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510258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ECX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556959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EDX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6036611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ESP</a:t>
              </a:r>
              <a:endParaRPr lang="en-US"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249623" y="1234094"/>
            <a:ext cx="22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624" y="1701109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9624" y="2168124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9624" y="2635140"/>
            <a:ext cx="229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2A E0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49624" y="762000"/>
            <a:ext cx="22972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 00 00 0B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67600" y="317089"/>
          <a:ext cx="42316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84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4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Shellcode’s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EAX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  <a:r>
              <a:rPr lang="en-US" dirty="0"/>
              <a:t>, the code for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system call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EBX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"/bin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, </a:t>
            </a:r>
            <a:r>
              <a:rPr lang="en-US" dirty="0"/>
              <a:t>the command to open a shell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ECX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["/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bin//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NULL]</a:t>
            </a:r>
            <a:r>
              <a:rPr lang="en-US" dirty="0"/>
              <a:t>, an array of arguments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EDX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[NULL]</a:t>
            </a:r>
            <a:r>
              <a:rPr lang="en-US" dirty="0"/>
              <a:t>, an array of environment info</a:t>
            </a:r>
          </a:p>
          <a:p>
            <a:endParaRPr lang="en-US" dirty="0"/>
          </a:p>
          <a:p>
            <a:r>
              <a:rPr lang="en-US" dirty="0"/>
              <a:t>We’ve got a shell!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8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45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DEMO TIME!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1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4" presetClass="emph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22 " pathEditMode="relative" rAng="0" ptsTypes="AA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  <p:bldP spid="7" grpId="5"/>
      <p:bldP spid="7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the shellcode </a:t>
            </a:r>
            <a:r>
              <a:rPr lang="en-US" dirty="0" smtClean="0"/>
              <a:t>works</a:t>
            </a:r>
          </a:p>
          <a:p>
            <a:endParaRPr lang="en-US" dirty="0"/>
          </a:p>
          <a:p>
            <a:r>
              <a:rPr lang="en-US" dirty="0"/>
              <a:t>Stack buffer overflow exploit </a:t>
            </a:r>
            <a:r>
              <a:rPr lang="en-US" dirty="0" smtClean="0"/>
              <a:t>demo (finally!)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3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Word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things on the stack align along word boundaries is </a:t>
            </a:r>
            <a:r>
              <a:rPr lang="en-US" u="sng" dirty="0" smtClean="0"/>
              <a:t>not</a:t>
            </a:r>
            <a:r>
              <a:rPr lang="en-US" dirty="0" smtClean="0"/>
              <a:t> automatic when we’re causing a buffer overflow</a:t>
            </a:r>
          </a:p>
          <a:p>
            <a:pPr lvl="1"/>
            <a:r>
              <a:rPr lang="en-US" dirty="0" smtClean="0"/>
              <a:t>Words are four bytes (32 bits)</a:t>
            </a:r>
          </a:p>
          <a:p>
            <a:endParaRPr lang="en-US" dirty="0" smtClean="0"/>
          </a:p>
          <a:p>
            <a:r>
              <a:rPr lang="en-US" dirty="0" smtClean="0"/>
              <a:t>Having the return address copies in our buffer overflow input line up with the original return address needs to be managed</a:t>
            </a:r>
          </a:p>
          <a:p>
            <a:pPr lvl="1"/>
            <a:r>
              <a:rPr lang="en-US" dirty="0" smtClean="0"/>
              <a:t>We can control our shellcode and NOP sled sizes to ensure that the final return address (and anything else) will be correctly aligned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Shellcode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C1BBC-B852-46F5-957D-62B2A4CC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F4CCACB-5562-42E9-AB07-B9B25069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XOR		EAX, EAX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EAX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0x2F2F7368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0x2F62696E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EBX, ESP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EAX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EBX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ECX, ESP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CDQ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AL, 0xB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		0x80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1447800"/>
            <a:ext cx="2082003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Set up to put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“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/bin//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on the stack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Left Brace 6"/>
          <p:cNvSpPr/>
          <p:nvPr/>
        </p:nvSpPr>
        <p:spPr>
          <a:xfrm rot="10800000">
            <a:off x="3810000" y="1380463"/>
            <a:ext cx="422481" cy="1643743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543372"/>
            <a:ext cx="3252923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Putting the arguments for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4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execve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in the correct registers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Left Brace 8"/>
          <p:cNvSpPr/>
          <p:nvPr/>
        </p:nvSpPr>
        <p:spPr>
          <a:xfrm rot="10800000">
            <a:off x="3810001" y="3205301"/>
            <a:ext cx="422481" cy="1976298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5524213"/>
            <a:ext cx="2082003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System call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0800000">
            <a:off x="3810000" y="5362692"/>
            <a:ext cx="422481" cy="749680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87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AB13A-A712-462C-99EC-AFE4936A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/>
              <a:t>the string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sz="4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on the stack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0C1426-4D2F-4B59-BC18-3C7DFFB7A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Executing the command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/bin/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will open a shell</a:t>
            </a:r>
          </a:p>
          <a:p>
            <a:endParaRPr lang="en-US" dirty="0"/>
          </a:p>
          <a:p>
            <a:r>
              <a:rPr lang="en-US" dirty="0"/>
              <a:t>We want to put this string on the stack and then find a way to execute 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Actually going to build the 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 second forward slash doesn’t do anything</a:t>
            </a:r>
          </a:p>
          <a:p>
            <a:pPr lvl="1"/>
            <a:r>
              <a:rPr lang="en-US" dirty="0"/>
              <a:t>But it keeps the length of the string a multiple of 4</a:t>
            </a:r>
          </a:p>
          <a:p>
            <a:pPr lvl="1"/>
            <a:r>
              <a:rPr lang="en-US" dirty="0"/>
              <a:t>This keeps the stack word </a:t>
            </a:r>
            <a:r>
              <a:rPr lang="en-US" dirty="0" smtClean="0"/>
              <a:t>aligned (very important!)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AB13A-A712-462C-99EC-AFE4936A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string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/bin/</a:t>
            </a: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on the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0C1426-4D2F-4B59-BC18-3C7DFFB7A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dirty="0"/>
              <a:t>” needs to be pushed onto the stack in reverse</a:t>
            </a:r>
          </a:p>
          <a:p>
            <a:endParaRPr lang="en-US" sz="3200" dirty="0" smtClean="0"/>
          </a:p>
          <a:p>
            <a:r>
              <a:rPr lang="en-US" sz="3200" dirty="0" smtClean="0"/>
              <a:t>Why?</a:t>
            </a:r>
          </a:p>
          <a:p>
            <a:pPr lvl="1"/>
            <a:r>
              <a:rPr lang="en-US" sz="2800" dirty="0" smtClean="0"/>
              <a:t>Because </a:t>
            </a:r>
            <a:r>
              <a:rPr lang="en-US" sz="2800" dirty="0"/>
              <a:t>the stack starts at higher addresses and grows </a:t>
            </a:r>
            <a:r>
              <a:rPr lang="en-US" sz="2800" dirty="0" smtClean="0"/>
              <a:t>down</a:t>
            </a:r>
          </a:p>
          <a:p>
            <a:pPr lvl="1"/>
            <a:r>
              <a:rPr lang="en-US" sz="2800" dirty="0" smtClean="0"/>
              <a:t>But the stack is “read” from the bottom up</a:t>
            </a:r>
            <a:endParaRPr lang="en-US" sz="2800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 </a:t>
            </a:r>
            <a:r>
              <a:rPr lang="en-US" dirty="0" smtClean="0"/>
              <a:t>terminator (end of string)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4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44324</TotalTime>
  <Words>1249</Words>
  <Application>Microsoft Office PowerPoint</Application>
  <PresentationFormat>Widescreen</PresentationFormat>
  <Paragraphs>391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MS PGothic</vt:lpstr>
      <vt:lpstr>Arial</vt:lpstr>
      <vt:lpstr>Arial (body)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Quick Note: Word Alignment</vt:lpstr>
      <vt:lpstr>Breaking Down the Shellcode</vt:lpstr>
      <vt:lpstr>Shellcode</vt:lpstr>
      <vt:lpstr>Building the string /bin/sh on the stack</vt:lpstr>
      <vt:lpstr>Building the string /bin/sh on the stack</vt:lpstr>
      <vt:lpstr>Shellcode: Line by Line</vt:lpstr>
      <vt:lpstr>XOR EAX, EAX</vt:lpstr>
      <vt:lpstr>PUSH EAX</vt:lpstr>
      <vt:lpstr>PUSH 0x2F2F7368</vt:lpstr>
      <vt:lpstr>PUSH 0x2F62696E</vt:lpstr>
      <vt:lpstr>Side Note: Executing /bin//sh</vt:lpstr>
      <vt:lpstr>(Unimportant) Side Note: const</vt:lpstr>
      <vt:lpstr>The execve() arguments: filename</vt:lpstr>
      <vt:lpstr>The execve() arguments: argv</vt:lpstr>
      <vt:lpstr>The execve() arguments: envp</vt:lpstr>
      <vt:lpstr>How We Left the Stack</vt:lpstr>
      <vt:lpstr>MOV EBX, ESP</vt:lpstr>
      <vt:lpstr>PUSH EAX</vt:lpstr>
      <vt:lpstr>PUSH EBX</vt:lpstr>
      <vt:lpstr>MOV ECX, ESP</vt:lpstr>
      <vt:lpstr>CDQ</vt:lpstr>
      <vt:lpstr>MOV AL, 0xB</vt:lpstr>
      <vt:lpstr>INT 0X80</vt:lpstr>
      <vt:lpstr>Summary of Shellcode’s Execution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716</cp:revision>
  <cp:lastPrinted>2009-04-22T19:24:48Z</cp:lastPrinted>
  <dcterms:created xsi:type="dcterms:W3CDTF">2013-08-18T19:22:46Z</dcterms:created>
  <dcterms:modified xsi:type="dcterms:W3CDTF">2018-09-18T07:12:38Z</dcterms:modified>
</cp:coreProperties>
</file>